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333" r:id="rId12"/>
    <p:sldId id="334" r:id="rId13"/>
    <p:sldId id="335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36" r:id="rId23"/>
    <p:sldId id="337" r:id="rId24"/>
    <p:sldId id="338" r:id="rId25"/>
    <p:sldId id="339" r:id="rId26"/>
    <p:sldId id="340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41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/>
  </p:cmAuthor>
  <p:cmAuthor id="2" name="Rose Malcolm" initials="RM [2]" lastIdx="7" clrIdx="1">
    <p:extLst/>
  </p:cmAuthor>
  <p:cmAuthor id="3" name="Ramesh Sannareddy" initials="RS" lastIdx="7" clrIdx="2">
    <p:extLst/>
  </p:cmAuthor>
  <p:cmAuthor id="4" name="UPKAR LIDDER" initials="UL" lastIdx="2" clrIdx="3"/>
  <p:cmAuthor id="5" name="Leon Katsnelson" initials="LK" lastIdx="21" clrIdx="4">
    <p:extLst/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B49CB"/>
    <a:srgbClr val="0948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77" autoAdjust="0"/>
    <p:restoredTop sz="86455" autoAdjust="0"/>
  </p:normalViewPr>
  <p:slideViewPr>
    <p:cSldViewPr snapToGrid="0" snapToObjects="1">
      <p:cViewPr>
        <p:scale>
          <a:sx n="84" d="100"/>
          <a:sy n="84" d="100"/>
        </p:scale>
        <p:origin x="-990" y="-2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903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ysengr/IBM-data-science-capstone-project/blob/0d8fdaf5c38aa7fa44f95d6afb384cd0a4d9b16f/labs-jupyter-spacex-data_wrangling_jupyterlite.jupyterlite%20(1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ysengr/IBM-data-science-capstone-project/blob/0d8fdaf5c38aa7fa44f95d6afb384cd0a4d9b16f/jupyter-labs-eda-dataviz.ipynb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ysengr/IBM-data-science-capstone-project/blob/0d8fdaf5c38aa7fa44f95d6afb384cd0a4d9b16f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ysengr/IBM-data-science-capstone-project/blob/0d8fdaf5c38aa7fa44f95d6afb384cd0a4d9b16f/lab_jupyter_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ysengr/IBM-data-science-capstone-project/blob/0d8fdaf5c38aa7fa44f95d6afb384cd0a4d9b16f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ysengr/IBM-data-science-capstone-project/blob/0d8fdaf5c38aa7fa44f95d6afb384cd0a4d9b16f/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ysengr/IBM-data-science-capstone-project/blob/0d8fdaf5c38aa7fa44f95d6afb384cd0a4d9b16f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ysengr/IBM-data-science-capstone-project/blob/0d8fdaf5c38aa7fa44f95d6afb384cd0a4d9b16f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288194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Muhammad </a:t>
            </a:r>
            <a:r>
              <a:rPr lang="en-US" dirty="0" err="1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Zimran</a:t>
            </a:r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Khalid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30</a:t>
            </a:r>
            <a:r>
              <a:rPr lang="en-US" baseline="30000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September, 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xmlns="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03111" y="1488420"/>
            <a:ext cx="10554861" cy="3881160"/>
            <a:chOff x="1996560" y="1626120"/>
            <a:chExt cx="9367560" cy="3881160"/>
          </a:xfrm>
        </p:grpSpPr>
        <p:sp>
          <p:nvSpPr>
            <p:cNvPr id="8" name="Rectangle 7"/>
            <p:cNvSpPr/>
            <p:nvPr/>
          </p:nvSpPr>
          <p:spPr>
            <a:xfrm>
              <a:off x="8625960" y="4599000"/>
              <a:ext cx="2738160" cy="9082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>
              <a:defPPr>
                <a:defRPr lang="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  <a:buNone/>
              </a:pPr>
              <a:r>
                <a:rPr lang="en-US" sz="1600" b="1" spc="-1" dirty="0">
                  <a:solidFill>
                    <a:srgbClr val="000000"/>
                  </a:solidFill>
                  <a:ea typeface="DejaVu Sans"/>
                </a:rPr>
                <a:t>Create a landing outcome training label and loop through all the landing outcomes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30280" y="1769059"/>
              <a:ext cx="4048920" cy="8258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>
              <a:defPPr>
                <a:defRPr lang="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  <a:buNone/>
              </a:pPr>
              <a:endParaRPr lang="en-US" sz="1600" b="1" spc="-1" dirty="0" smtClean="0">
                <a:solidFill>
                  <a:srgbClr val="00331A"/>
                </a:solidFill>
                <a:ea typeface="DejaVu Sans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600" b="1" spc="-1" dirty="0" smtClean="0">
                  <a:solidFill>
                    <a:srgbClr val="00331A"/>
                  </a:solidFill>
                  <a:ea typeface="DejaVu Sans"/>
                </a:rPr>
                <a:t>Determine </a:t>
              </a:r>
              <a:r>
                <a:rPr lang="en-US" sz="1600" b="1" spc="-1" dirty="0">
                  <a:solidFill>
                    <a:srgbClr val="00331A"/>
                  </a:solidFill>
                  <a:ea typeface="DejaVu Sans"/>
                </a:rPr>
                <a:t>the number of launches on each facility</a:t>
              </a:r>
              <a:endParaRPr lang="en-US" sz="1400" b="0" strike="noStrike" spc="-1" dirty="0">
                <a:latin typeface="Aria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625960" y="1626120"/>
              <a:ext cx="2738160" cy="1137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>
              <a:defPPr>
                <a:defRPr lang="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  <a:buNone/>
              </a:pPr>
              <a:r>
                <a:rPr lang="en-US" sz="1600" b="1" spc="-1" dirty="0">
                  <a:solidFill>
                    <a:srgbClr val="000000"/>
                  </a:solidFill>
                  <a:ea typeface="DejaVu Sans"/>
                </a:rPr>
                <a:t>Calculate the number and occurrences of each orbit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968360" y="4599000"/>
              <a:ext cx="2738160" cy="9082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>
              <a:defPPr>
                <a:defRPr lang="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  <a:buNone/>
              </a:pPr>
              <a:r>
                <a:rPr lang="en-US" sz="1600" b="1" spc="-1" dirty="0">
                  <a:solidFill>
                    <a:srgbClr val="000000"/>
                  </a:solidFill>
                  <a:ea typeface="DejaVu Sans"/>
                </a:rPr>
                <a:t>Create a "Class" column containing the information from the outcome label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96560" y="4805640"/>
              <a:ext cx="2052360" cy="5421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>
              <a:defPPr>
                <a:defRPr lang="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  <a:buNone/>
              </a:pPr>
              <a:r>
                <a:rPr lang="en-US" sz="1600" b="1" spc="-1" dirty="0">
                  <a:solidFill>
                    <a:srgbClr val="000000"/>
                  </a:solidFill>
                  <a:ea typeface="DejaVu Sans"/>
                </a:rPr>
                <a:t>Transform the data frame into a CSV </a:t>
              </a:r>
              <a:r>
                <a:rPr lang="en-US" sz="1600" b="1" spc="-1" dirty="0" smtClean="0">
                  <a:solidFill>
                    <a:srgbClr val="000000"/>
                  </a:solidFill>
                  <a:ea typeface="DejaVu Sans"/>
                </a:rPr>
                <a:t>dataset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8179200" y="2181960"/>
              <a:ext cx="457200" cy="36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"/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9997560" y="2769120"/>
              <a:ext cx="360" cy="182880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625960" y="2971800"/>
              <a:ext cx="2738160" cy="141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>
              <a:defPPr>
                <a:defRPr lang="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buNone/>
              </a:pPr>
              <a:endParaRPr lang="en-US" sz="1400" b="1" spc="-1" dirty="0" smtClean="0">
                <a:solidFill>
                  <a:srgbClr val="00331A"/>
                </a:solidFill>
                <a:ea typeface="DejaVu Sans"/>
              </a:endParaRPr>
            </a:p>
            <a:p>
              <a:pPr>
                <a:lnSpc>
                  <a:spcPct val="100000"/>
                </a:lnSpc>
                <a:buNone/>
              </a:pPr>
              <a:endParaRPr lang="en-US" sz="1400" b="1" spc="-1" dirty="0">
                <a:solidFill>
                  <a:srgbClr val="00331A"/>
                </a:solidFill>
                <a:ea typeface="DejaVu Sans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600" b="1" spc="-1" dirty="0" smtClean="0">
                  <a:ea typeface="DejaVu Sans"/>
                </a:rPr>
                <a:t>Calculate </a:t>
              </a:r>
              <a:r>
                <a:rPr lang="en-US" sz="1600" b="1" spc="-1" dirty="0">
                  <a:ea typeface="DejaVu Sans"/>
                </a:rPr>
                <a:t>the number and </a:t>
              </a:r>
              <a:r>
                <a:rPr lang="en-US" sz="1600" b="1" spc="-1" dirty="0" smtClean="0">
                  <a:ea typeface="DejaVu Sans"/>
                </a:rPr>
                <a:t>occurrences </a:t>
              </a:r>
              <a:r>
                <a:rPr lang="en-US" sz="1600" b="1" spc="-1" dirty="0">
                  <a:ea typeface="DejaVu Sans"/>
                </a:rPr>
                <a:t>of mission outcome per orbit type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 flipH="1">
              <a:off x="7711560" y="5055120"/>
              <a:ext cx="914400" cy="36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"/>
            </a:p>
          </p:txBody>
        </p:sp>
        <p:sp>
          <p:nvSpPr>
            <p:cNvPr id="17" name="Straight Connector 16"/>
            <p:cNvSpPr/>
            <p:nvPr/>
          </p:nvSpPr>
          <p:spPr>
            <a:xfrm flipH="1">
              <a:off x="4053960" y="5055120"/>
              <a:ext cx="914400" cy="36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"/>
            </a:p>
          </p:txBody>
        </p:sp>
      </p:grpSp>
      <p:sp>
        <p:nvSpPr>
          <p:cNvPr id="19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831042" y="5502353"/>
            <a:ext cx="8074906" cy="523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URL: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Data Wrangling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411457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75669"/>
            <a:ext cx="9745589" cy="495154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Graphs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scatter charts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Matplotlib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–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Seaborn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Analysis.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 with Scatter charts are labeled: class 0-1 (failure/success).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&amp;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&amp;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&amp;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&amp;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&amp;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Histogram: success rate for each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Falcon 9 &amp; Ariane-5 launch success yearly trend.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7248158" y="3519439"/>
            <a:ext cx="4037453" cy="523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URL: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Data Visualization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SQL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queries: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the unique launch sites in the space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Compare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payload mass with boosters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Determine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dates of different landing outcomes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831042" y="5502353"/>
            <a:ext cx="8074906" cy="523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URL: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EDA SQL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Markers were used to show the SpaceX launch sites and their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nearest important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landmarks like railways, highways, cities and coastlines.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 used to connect the launch sites to their nearest land marks.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were used to highlight circle area of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order to mark the success/failed launches for each site, marker clusters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were used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 the map.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represents rocket launch failures while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Green represents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successes.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831042" y="5502353"/>
            <a:ext cx="8074906" cy="523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URL: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Folium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List with Launch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Sites: Allow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user to select all launch sites or a certain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Slider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Payload Mass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Range: Allow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user to select payload mass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 Showing Successful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Launches: Allow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user to see successful and unsuccessful launches as a percent of the total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Chart Showing Payload Mass vs. Success Rate by Booster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Version: Allow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user to see the correlation between Payload and Launch Success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831042" y="5502353"/>
            <a:ext cx="8074906" cy="523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URL: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Dashboard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rgbClr val="1C7DDB"/>
                </a:solidFill>
                <a:latin typeface="Abadi" panose="020B0604020104020204" pitchFamily="34" charset="0"/>
              </a:rPr>
              <a:t>Create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array from the Class column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 smtClean="0">
                <a:solidFill>
                  <a:srgbClr val="1C7DDB"/>
                </a:solidFill>
                <a:latin typeface="Abadi" panose="020B0604020104020204" pitchFamily="34" charset="0"/>
              </a:rPr>
              <a:t>Standardize</a:t>
            </a:r>
            <a:r>
              <a:rPr lang="en-US" sz="2200" dirty="0" smtClean="0">
                <a:solidFill>
                  <a:srgbClr val="1C7DDB"/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StandardScaler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Fit and transform the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 smtClean="0">
                <a:solidFill>
                  <a:srgbClr val="1C7DDB"/>
                </a:solidFill>
                <a:latin typeface="Abadi" panose="020B0604020104020204" pitchFamily="34" charset="0"/>
              </a:rPr>
              <a:t>Split</a:t>
            </a:r>
            <a:r>
              <a:rPr lang="en-US" sz="2200" dirty="0" smtClean="0">
                <a:solidFill>
                  <a:srgbClr val="1C7DDB"/>
                </a:solidFill>
                <a:latin typeface="Abadi" panose="020B0604020104020204" pitchFamily="34" charset="0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train_test_split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 smtClean="0">
                <a:solidFill>
                  <a:srgbClr val="1C7DDB"/>
                </a:solidFill>
                <a:latin typeface="Abadi" panose="020B0604020104020204" pitchFamily="34" charset="0"/>
              </a:rPr>
              <a:t>Create</a:t>
            </a:r>
            <a:r>
              <a:rPr lang="en-US" sz="2200" dirty="0" smtClean="0">
                <a:solidFill>
                  <a:srgbClr val="1C7DDB"/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with cv=10 for parameter optimization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 smtClean="0">
                <a:solidFill>
                  <a:srgbClr val="1C7DDB"/>
                </a:solidFill>
                <a:latin typeface="Abadi" panose="020B0604020104020204" pitchFamily="34" charset="0"/>
              </a:rPr>
              <a:t>Apply</a:t>
            </a:r>
            <a:r>
              <a:rPr lang="en-US" sz="2200" dirty="0" smtClean="0">
                <a:solidFill>
                  <a:srgbClr val="1C7DDB"/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different algorithms: logistic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regression, support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vector machine (SVC()), decision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tree, K-Nearest Neighbor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 smtClean="0">
                <a:solidFill>
                  <a:srgbClr val="1C7DDB"/>
                </a:solidFill>
                <a:latin typeface="Abadi" panose="020B0604020104020204" pitchFamily="34" charset="0"/>
              </a:rPr>
              <a:t>Calculate</a:t>
            </a:r>
            <a:r>
              <a:rPr lang="en-US" sz="2200" dirty="0" smtClean="0">
                <a:solidFill>
                  <a:srgbClr val="1C7DDB"/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on the test data using .score() for all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 smtClean="0">
                <a:solidFill>
                  <a:srgbClr val="1C7DDB"/>
                </a:solidFill>
                <a:latin typeface="Abadi" panose="020B0604020104020204" pitchFamily="34" charset="0"/>
              </a:rPr>
              <a:t>Assess</a:t>
            </a:r>
            <a:r>
              <a:rPr lang="en-US" sz="2200" dirty="0" smtClean="0">
                <a:solidFill>
                  <a:srgbClr val="1C7DDB"/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for all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 smtClean="0">
                <a:solidFill>
                  <a:srgbClr val="1C7DDB"/>
                </a:solidFill>
                <a:latin typeface="Abadi" panose="020B0604020104020204" pitchFamily="34" charset="0"/>
              </a:rPr>
              <a:t>Identify</a:t>
            </a:r>
            <a:r>
              <a:rPr lang="en-US" sz="2200" dirty="0" smtClean="0">
                <a:solidFill>
                  <a:srgbClr val="1C7DDB"/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model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Jaccard_Score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F1_Score and Accuracy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831042" y="6025573"/>
            <a:ext cx="8074906" cy="523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URL: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Classification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05568" y="1567577"/>
            <a:ext cx="10444486" cy="44579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 smtClean="0">
                <a:solidFill>
                  <a:srgbClr val="1C7DDB"/>
                </a:solidFill>
                <a:latin typeface="Abadi" panose="020B0604020104020204" pitchFamily="34" charset="0"/>
              </a:rPr>
              <a:t>Exploratory Data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has improved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LC-39A has the highest success rate among landing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 and SSO have a 100% success rate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>
                <a:solidFill>
                  <a:srgbClr val="1C7DDB"/>
                </a:solidFill>
                <a:latin typeface="Abadi" panose="020B0604020104020204" pitchFamily="34" charset="0"/>
              </a:rPr>
              <a:t>Visual </a:t>
            </a:r>
            <a:r>
              <a:rPr lang="en-US" sz="2400" b="1" dirty="0">
                <a:solidFill>
                  <a:srgbClr val="1C7DDB"/>
                </a:solidFill>
                <a:latin typeface="Abadi" panose="020B0604020104020204" pitchFamily="34" charset="0"/>
              </a:rPr>
              <a:t>Analytics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 near the equator, and all are close to the coast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 are far enough away from anything a failed launch can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damage (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city, highway, railway), while still close enough to bring people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material to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launch activities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b="1" dirty="0">
                <a:solidFill>
                  <a:srgbClr val="1C7DDB"/>
                </a:solidFill>
                <a:latin typeface="Abadi" panose="020B0604020104020204" pitchFamily="34" charset="0"/>
              </a:rPr>
              <a:t>Predictive Analytics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 model is the best predictive model for the dataset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436511"/>
            <a:ext cx="10420638" cy="152117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Around half of launches were from CCAFS SLC 40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SLC 4E and KSC LC 39A have higher success rates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ew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have a higher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247" y="2957689"/>
            <a:ext cx="806767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436511"/>
            <a:ext cx="10420638" cy="152117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launces with a payload greater than 7,000 kg were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LC 39A has a 100% success rate for launches less than 5,500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SKC 4E has not launched anything greater than ~10,000 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86" y="2957689"/>
            <a:ext cx="832485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7773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436511"/>
            <a:ext cx="10420638" cy="152117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100% Success Rate: ES-L1, GEO, HEO and SSO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50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%-80% Success Rate: GTO, ISS, LEO, MEO, PO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 Success Rate: SO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248" y="2845811"/>
            <a:ext cx="44291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0042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436511"/>
            <a:ext cx="10420638" cy="152117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number of flights for each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relationship is highly apparent for the LEO orbit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The GTO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does not follow this trend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698" y="2845811"/>
            <a:ext cx="763905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3140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436511"/>
            <a:ext cx="10420638" cy="152117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 payloads are better with LEO, ISS and PO orbits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has mixed success with heavier payloads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423" y="2957689"/>
            <a:ext cx="772477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0494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436511"/>
            <a:ext cx="10420638" cy="152117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improved from 2013-2017 and 2018-2019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decreased from 2017-2018 and from 2019-2020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the success rate has improved since 2013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799" y="2954050"/>
            <a:ext cx="6832023" cy="330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019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LC-39A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452" y="2205038"/>
            <a:ext cx="7348388" cy="3360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432278"/>
            <a:ext cx="93345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111,268 kg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(total) carried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boosters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launched by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2" t="-2295" r="552" b="48764"/>
          <a:stretch/>
        </p:blipFill>
        <p:spPr bwMode="auto">
          <a:xfrm>
            <a:off x="1620674" y="2829412"/>
            <a:ext cx="9261564" cy="2713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2,928.4 kg (average) carried by booster version F9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77" b="3023"/>
          <a:stretch/>
        </p:blipFill>
        <p:spPr bwMode="auto">
          <a:xfrm>
            <a:off x="1962148" y="3019641"/>
            <a:ext cx="8395407" cy="229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1st Successful Landing in Ground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Pad: 12/22/2015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564" y="2648303"/>
            <a:ext cx="9956047" cy="2860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 mass greater than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4,000 but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less than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6,000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9" y="2566939"/>
            <a:ext cx="10330742" cy="3458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399822"/>
            <a:ext cx="10326708" cy="4625751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 data using SpaceX REST API and web scraping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techniques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Wrangle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to create success/fail outcome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with data visualization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techniques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with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success rates and proximity to geographical markers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sites with the most success and successful payload ranges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to predict landing outcomes using logistic regression, support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vector machine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(SVM), decision tree and K-nearest neighbor (KNN)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has improved over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time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LC-39A has the highest success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 among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and SSO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 a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100% success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performed similarly on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test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set. The decision tree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slightly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outperformed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6"/>
            <a:ext cx="9745589" cy="78210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 Failure in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Flight, 99 Success, 1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(payload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status unclear) 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63" y="2750031"/>
            <a:ext cx="9553575" cy="3275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396647"/>
            <a:ext cx="9258300" cy="478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91" y="1866900"/>
            <a:ext cx="11190839" cy="3867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943" y="1672648"/>
            <a:ext cx="401002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pc="-1" dirty="0">
                <a:solidFill>
                  <a:srgbClr val="0B49CB"/>
                </a:solidFill>
                <a:latin typeface="Abadi"/>
                <a:ea typeface="IBM Plex Mono SemiBold"/>
              </a:rPr>
              <a:t>SpaceX: All launch sites</a:t>
            </a:r>
            <a:endParaRPr lang="en-US" spc="-1" dirty="0">
              <a:latin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58880" y="1690920"/>
            <a:ext cx="10621080" cy="4411080"/>
            <a:chOff x="758880" y="1690920"/>
            <a:chExt cx="10621080" cy="4411080"/>
          </a:xfrm>
        </p:grpSpPr>
        <p:pic>
          <p:nvPicPr>
            <p:cNvPr id="7" name="Picture 6"/>
            <p:cNvPicPr/>
            <p:nvPr/>
          </p:nvPicPr>
          <p:blipFill>
            <a:blip r:embed="rId3"/>
            <a:stretch/>
          </p:blipFill>
          <p:spPr>
            <a:xfrm>
              <a:off x="2206080" y="1696680"/>
              <a:ext cx="6726600" cy="3197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" name="Picture 7"/>
            <p:cNvPicPr/>
            <p:nvPr/>
          </p:nvPicPr>
          <p:blipFill>
            <a:blip r:embed="rId4"/>
            <a:stretch/>
          </p:blipFill>
          <p:spPr>
            <a:xfrm>
              <a:off x="758880" y="4114800"/>
              <a:ext cx="2895480" cy="1825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" name="Straight Connector 8"/>
            <p:cNvSpPr/>
            <p:nvPr/>
          </p:nvSpPr>
          <p:spPr>
            <a:xfrm flipV="1">
              <a:off x="1600200" y="3308400"/>
              <a:ext cx="1317960" cy="149220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Rectangle 9"/>
            <p:cNvSpPr/>
            <p:nvPr/>
          </p:nvSpPr>
          <p:spPr>
            <a:xfrm>
              <a:off x="3657600" y="5122080"/>
              <a:ext cx="4908960" cy="979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lang="en-US" sz="1400" b="1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VAFB SLC-4E: Vandenberg Space Launch Complex 4 (CA)</a:t>
              </a:r>
              <a:endParaRPr lang="en-US" sz="1400" b="0" strike="noStrike" spc="-1" dirty="0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lang="en-US" sz="1400" b="1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KSC-LC29A: Kennedy Space Center - Merritt Island (FL)</a:t>
              </a:r>
              <a:endParaRPr lang="en-US" sz="1400" b="0" strike="noStrike" spc="-1" dirty="0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lang="en-US" sz="1400" b="1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CCAFS-LC40: Cape Canaveral Launch Complex 40 (FL)</a:t>
              </a:r>
              <a:endParaRPr lang="en-US" sz="1400" b="0" strike="noStrike" spc="-1" dirty="0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lang="en-US" sz="1400" b="1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CCAF-SLC40: Cape Canaveral Space Launch Complex 40(FL)</a:t>
              </a:r>
              <a:endParaRPr lang="en-US" sz="1400" b="0" strike="noStrike" spc="-1" dirty="0">
                <a:latin typeface="Arial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8229600" y="1690920"/>
              <a:ext cx="3150360" cy="4249440"/>
              <a:chOff x="8229600" y="1690920"/>
              <a:chExt cx="3150360" cy="4249440"/>
            </a:xfrm>
          </p:grpSpPr>
          <p:pic>
            <p:nvPicPr>
              <p:cNvPr id="12" name="Picture 11"/>
              <p:cNvPicPr/>
              <p:nvPr/>
            </p:nvPicPr>
            <p:blipFill>
              <a:blip r:embed="rId5"/>
              <a:srcRect r="5641"/>
              <a:stretch/>
            </p:blipFill>
            <p:spPr>
              <a:xfrm>
                <a:off x="8458200" y="4114800"/>
                <a:ext cx="2921760" cy="182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3" name="Straight Connector 12"/>
              <p:cNvSpPr/>
              <p:nvPr/>
            </p:nvSpPr>
            <p:spPr>
              <a:xfrm flipH="1" flipV="1">
                <a:off x="8229600" y="4343400"/>
                <a:ext cx="1828800" cy="685800"/>
              </a:xfrm>
              <a:prstGeom prst="line">
                <a:avLst/>
              </a:prstGeom>
              <a:ln w="0">
                <a:solidFill>
                  <a:srgbClr val="3465A4"/>
                </a:solidFill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14" name="Picture 13"/>
              <p:cNvPicPr/>
              <p:nvPr/>
            </p:nvPicPr>
            <p:blipFill>
              <a:blip r:embed="rId6"/>
              <a:stretch/>
            </p:blipFill>
            <p:spPr>
              <a:xfrm>
                <a:off x="9662400" y="1690920"/>
                <a:ext cx="1661040" cy="182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5" name="Oval 14"/>
              <p:cNvSpPr/>
              <p:nvPr/>
            </p:nvSpPr>
            <p:spPr>
              <a:xfrm>
                <a:off x="10287000" y="4572000"/>
                <a:ext cx="453960" cy="453960"/>
              </a:xfrm>
              <a:prstGeom prst="ellipse">
                <a:avLst/>
              </a:prstGeom>
              <a:noFill/>
              <a:ln w="18360">
                <a:solidFill>
                  <a:srgbClr val="FF33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" name="Straight Connector 15"/>
              <p:cNvSpPr/>
              <p:nvPr/>
            </p:nvSpPr>
            <p:spPr>
              <a:xfrm flipV="1">
                <a:off x="10515600" y="3519720"/>
                <a:ext cx="360" cy="1052280"/>
              </a:xfrm>
              <a:prstGeom prst="line">
                <a:avLst/>
              </a:prstGeom>
              <a:ln w="18360">
                <a:solidFill>
                  <a:srgbClr val="FF33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pc="-1" dirty="0">
                <a:solidFill>
                  <a:srgbClr val="0B49CB"/>
                </a:solidFill>
                <a:latin typeface="Abadi"/>
                <a:ea typeface="IBM Plex Mono SemiBold"/>
              </a:rPr>
              <a:t>Falcon 9 Success/Failed launches for each site</a:t>
            </a:r>
            <a:endParaRPr lang="en-US" spc="-1" dirty="0">
              <a:latin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57200" y="1600200"/>
            <a:ext cx="4340520" cy="4766760"/>
            <a:chOff x="457200" y="1600200"/>
            <a:chExt cx="4340520" cy="4766760"/>
          </a:xfrm>
        </p:grpSpPr>
        <p:pic>
          <p:nvPicPr>
            <p:cNvPr id="7" name="Picture 6"/>
            <p:cNvPicPr/>
            <p:nvPr/>
          </p:nvPicPr>
          <p:blipFill>
            <a:blip r:embed="rId3"/>
            <a:stretch/>
          </p:blipFill>
          <p:spPr>
            <a:xfrm>
              <a:off x="2979720" y="4114800"/>
              <a:ext cx="1818000" cy="225216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9" name="Group 8"/>
            <p:cNvGrpSpPr/>
            <p:nvPr/>
          </p:nvGrpSpPr>
          <p:grpSpPr>
            <a:xfrm>
              <a:off x="457200" y="1600200"/>
              <a:ext cx="3654360" cy="2282760"/>
              <a:chOff x="457200" y="1600200"/>
              <a:chExt cx="3654360" cy="2282760"/>
            </a:xfrm>
          </p:grpSpPr>
          <p:pic>
            <p:nvPicPr>
              <p:cNvPr id="10" name="Picture 9"/>
              <p:cNvPicPr/>
              <p:nvPr/>
            </p:nvPicPr>
            <p:blipFill>
              <a:blip r:embed="rId4"/>
              <a:stretch/>
            </p:blipFill>
            <p:spPr>
              <a:xfrm>
                <a:off x="1271160" y="1600200"/>
                <a:ext cx="1926000" cy="182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457200" y="3438720"/>
                <a:ext cx="3654360" cy="444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 Vandenberg Space Launch Complex 4 (CA)</a:t>
                </a:r>
                <a:endParaRPr lang="en-US" sz="14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VAFB SLC-4E</a:t>
                </a:r>
                <a:endParaRPr lang="en-US" sz="1400" b="0" strike="noStrike" spc="-1">
                  <a:latin typeface="Arial"/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4253400" y="1617480"/>
            <a:ext cx="7561080" cy="4082040"/>
            <a:chOff x="4253400" y="1617480"/>
            <a:chExt cx="7561080" cy="4082040"/>
          </a:xfrm>
        </p:grpSpPr>
        <p:grpSp>
          <p:nvGrpSpPr>
            <p:cNvPr id="13" name="Group 12"/>
            <p:cNvGrpSpPr/>
            <p:nvPr/>
          </p:nvGrpSpPr>
          <p:grpSpPr>
            <a:xfrm>
              <a:off x="4253400" y="1617480"/>
              <a:ext cx="7561080" cy="2290320"/>
              <a:chOff x="4253400" y="1617480"/>
              <a:chExt cx="7561080" cy="2290320"/>
            </a:xfrm>
          </p:grpSpPr>
          <p:pic>
            <p:nvPicPr>
              <p:cNvPr id="15" name="Picture 14"/>
              <p:cNvPicPr/>
              <p:nvPr/>
            </p:nvPicPr>
            <p:blipFill>
              <a:blip r:embed="rId5"/>
              <a:stretch/>
            </p:blipFill>
            <p:spPr>
              <a:xfrm>
                <a:off x="9348840" y="1617480"/>
                <a:ext cx="2008440" cy="182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6" name="Rectangle 15"/>
              <p:cNvSpPr/>
              <p:nvPr/>
            </p:nvSpPr>
            <p:spPr>
              <a:xfrm>
                <a:off x="9074520" y="3439080"/>
                <a:ext cx="2739960" cy="444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Cape Canaveral (FL)</a:t>
                </a:r>
                <a:endParaRPr lang="en-US" sz="14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 CCAFS-SLC40</a:t>
                </a:r>
                <a:endParaRPr lang="en-US" sz="1400" b="0" strike="noStrike" spc="-1">
                  <a:latin typeface="Arial"/>
                </a:endParaRPr>
              </a:p>
            </p:txBody>
          </p:sp>
          <p:pic>
            <p:nvPicPr>
              <p:cNvPr id="17" name="Picture 16"/>
              <p:cNvPicPr/>
              <p:nvPr/>
            </p:nvPicPr>
            <p:blipFill>
              <a:blip r:embed="rId6"/>
              <a:stretch/>
            </p:blipFill>
            <p:spPr>
              <a:xfrm>
                <a:off x="6894000" y="1639080"/>
                <a:ext cx="2026800" cy="182556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6655320" y="3463560"/>
                <a:ext cx="2511360" cy="4442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Cape Canaveral (FL) </a:t>
                </a:r>
                <a:endParaRPr lang="en-US" sz="1400" b="0" strike="noStrike" spc="-1">
                  <a:latin typeface="Arial"/>
                </a:endParaRPr>
              </a:p>
              <a:p>
                <a:pPr algn="ctr"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000000"/>
                    </a:solidFill>
                    <a:latin typeface="Calibri"/>
                    <a:ea typeface="DejaVu Sans"/>
                  </a:rPr>
                  <a:t>CCAFS-LC40</a:t>
                </a:r>
                <a:endParaRPr lang="en-US" sz="1400" b="0" strike="noStrike" spc="-1">
                  <a:latin typeface="Arial"/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4253400" y="1634760"/>
                <a:ext cx="2511360" cy="2273040"/>
                <a:chOff x="4253400" y="1634760"/>
                <a:chExt cx="2511360" cy="2273040"/>
              </a:xfrm>
            </p:grpSpPr>
            <p:pic>
              <p:nvPicPr>
                <p:cNvPr id="20" name="Picture 19"/>
                <p:cNvPicPr/>
                <p:nvPr/>
              </p:nvPicPr>
              <p:blipFill>
                <a:blip r:embed="rId7"/>
                <a:stretch/>
              </p:blipFill>
              <p:spPr>
                <a:xfrm>
                  <a:off x="4482000" y="1634760"/>
                  <a:ext cx="2045160" cy="1825560"/>
                </a:xfrm>
                <a:prstGeom prst="rect">
                  <a:avLst/>
                </a:prstGeom>
                <a:ln w="0">
                  <a:noFill/>
                </a:ln>
              </p:spPr>
            </p:pic>
            <p:sp>
              <p:nvSpPr>
                <p:cNvPr id="21" name="Rectangle 20"/>
                <p:cNvSpPr/>
                <p:nvPr/>
              </p:nvSpPr>
              <p:spPr>
                <a:xfrm>
                  <a:off x="4253400" y="3463560"/>
                  <a:ext cx="2511360" cy="4442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t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buNone/>
                  </a:pPr>
                  <a:r>
                    <a:rPr lang="en-US" sz="1400" b="0" strike="noStrike" spc="-1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Kennedy Space Center (FL)</a:t>
                  </a:r>
                  <a:endParaRPr lang="en-US" sz="1400" b="0" strike="noStrike" spc="-1">
                    <a:latin typeface="Arial"/>
                  </a:endParaRPr>
                </a:p>
                <a:p>
                  <a:pPr algn="ctr">
                    <a:lnSpc>
                      <a:spcPct val="100000"/>
                    </a:lnSpc>
                    <a:buNone/>
                  </a:pPr>
                  <a:r>
                    <a:rPr lang="en-US" sz="1400" b="0" strike="noStrike" spc="-1">
                      <a:solidFill>
                        <a:srgbClr val="000000"/>
                      </a:solidFill>
                      <a:latin typeface="Calibri"/>
                      <a:ea typeface="DejaVu Sans"/>
                    </a:rPr>
                    <a:t>KSC LC 39A</a:t>
                  </a:r>
                  <a:endParaRPr lang="en-US" sz="1400" b="0" strike="noStrike" spc="-1">
                    <a:latin typeface="Arial"/>
                  </a:endParaRPr>
                </a:p>
              </p:txBody>
            </p:sp>
          </p:grpSp>
        </p:grpSp>
        <p:sp>
          <p:nvSpPr>
            <p:cNvPr id="14" name="Rectangle 13"/>
            <p:cNvSpPr/>
            <p:nvPr/>
          </p:nvSpPr>
          <p:spPr>
            <a:xfrm>
              <a:off x="5486400" y="4800600"/>
              <a:ext cx="4341240" cy="898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600" b="1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Table:  Synthesis of launches outcomes</a:t>
              </a:r>
              <a:endParaRPr lang="en-US" sz="16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16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Class 0= failure</a:t>
              </a:r>
              <a:endParaRPr lang="en-US" sz="16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16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Class 1= success</a:t>
              </a:r>
              <a:endParaRPr lang="en-US" sz="1600" b="0" strike="noStrike" spc="-1" dirty="0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pc="-1" dirty="0">
                <a:solidFill>
                  <a:srgbClr val="0B49CB"/>
                </a:solidFill>
                <a:latin typeface="Abadi"/>
                <a:ea typeface="IBM Plex Mono SemiBold"/>
              </a:rPr>
              <a:t>Distances between a launch site to its proximities</a:t>
            </a:r>
            <a:endParaRPr lang="en-US" spc="-1" dirty="0">
              <a:latin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06640" y="1416240"/>
            <a:ext cx="9634680" cy="3686760"/>
            <a:chOff x="1106640" y="1416240"/>
            <a:chExt cx="9634680" cy="3686760"/>
          </a:xfrm>
        </p:grpSpPr>
        <p:pic>
          <p:nvPicPr>
            <p:cNvPr id="7" name="Picture 6"/>
            <p:cNvPicPr/>
            <p:nvPr/>
          </p:nvPicPr>
          <p:blipFill>
            <a:blip r:embed="rId3"/>
            <a:srcRect l="7247" r="6396"/>
            <a:stretch/>
          </p:blipFill>
          <p:spPr>
            <a:xfrm>
              <a:off x="1106640" y="1448640"/>
              <a:ext cx="4770000" cy="3654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" name="Picture 8"/>
            <p:cNvPicPr/>
            <p:nvPr/>
          </p:nvPicPr>
          <p:blipFill>
            <a:blip r:embed="rId4"/>
            <a:stretch/>
          </p:blipFill>
          <p:spPr>
            <a:xfrm>
              <a:off x="6410160" y="1416240"/>
              <a:ext cx="4331160" cy="1798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" name="Rectangle 9"/>
            <p:cNvSpPr/>
            <p:nvPr/>
          </p:nvSpPr>
          <p:spPr>
            <a:xfrm>
              <a:off x="3837960" y="2743200"/>
              <a:ext cx="1529280" cy="794880"/>
            </a:xfrm>
            <a:prstGeom prst="rect">
              <a:avLst/>
            </a:prstGeom>
            <a:noFill/>
            <a:ln w="0">
              <a:solidFill>
                <a:srgbClr val="0066F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Straight Connector 10"/>
            <p:cNvSpPr/>
            <p:nvPr/>
          </p:nvSpPr>
          <p:spPr>
            <a:xfrm flipH="1">
              <a:off x="5370480" y="2514600"/>
              <a:ext cx="1039680" cy="685800"/>
            </a:xfrm>
            <a:prstGeom prst="line">
              <a:avLst/>
            </a:prstGeom>
            <a:ln w="0">
              <a:solidFill>
                <a:srgbClr val="3465A4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2" name="Rectangle 11"/>
          <p:cNvSpPr/>
          <p:nvPr/>
        </p:nvSpPr>
        <p:spPr>
          <a:xfrm>
            <a:off x="5943960" y="3200760"/>
            <a:ext cx="5711760" cy="228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4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Distance from CCAFS_SLC40 to:</a:t>
            </a:r>
            <a:endParaRPr lang="en-US" sz="1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Closest coast: ~900 m </a:t>
            </a:r>
            <a:endParaRPr lang="en-US" sz="1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Florida East Coast Railway:  22.0  km</a:t>
            </a:r>
            <a:endParaRPr lang="en-US" sz="1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Highway I 95: 26.8  km</a:t>
            </a:r>
            <a:endParaRPr lang="en-US" sz="1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Orlando: 78.75  km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Launch sites are close to coasts. For safety issues if launcher is lost in the early stage of the flight. 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Rockets are launched:</a:t>
            </a:r>
            <a:endParaRPr lang="en-US" sz="1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From West to East over the ocean in Florida.</a:t>
            </a:r>
            <a:endParaRPr lang="en-US" sz="1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North or South bound over the ocean in California. (Polar orbits only) 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Launch sites are relatively far from populated areas for protecting population from serious incidents at lift off:  explosion on the launch pad.   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pc="-1" dirty="0">
                <a:solidFill>
                  <a:srgbClr val="0B49CB"/>
                </a:solidFill>
                <a:latin typeface="Abadi"/>
                <a:ea typeface="IBM Plex Mono SemiBold"/>
              </a:rPr>
              <a:t>SpaceX Falcon 9: Launch success count for all sites</a:t>
            </a:r>
            <a:endParaRPr lang="en-US" spc="-1" dirty="0">
              <a:latin typeface="Arial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/>
          <a:stretch/>
        </p:blipFill>
        <p:spPr>
          <a:xfrm>
            <a:off x="1550160" y="1567800"/>
            <a:ext cx="9191160" cy="3213720"/>
          </a:xfrm>
          <a:prstGeom prst="rect">
            <a:avLst/>
          </a:prstGeom>
          <a:ln w="0">
            <a:noFill/>
          </a:ln>
        </p:spPr>
      </p:pic>
      <p:sp>
        <p:nvSpPr>
          <p:cNvPr id="7" name="Rectangle 6"/>
          <p:cNvSpPr/>
          <p:nvPr/>
        </p:nvSpPr>
        <p:spPr>
          <a:xfrm>
            <a:off x="2813760" y="4970160"/>
            <a:ext cx="7788600" cy="954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The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dahsboard</a:t>
            </a:r>
            <a:r>
              <a:rPr lang="en-US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allows an interactive visualization and analysis of Falcon successful launches.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It completes scattered charts.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 spc="-1" dirty="0">
                <a:solidFill>
                  <a:srgbClr val="000000"/>
                </a:solidFill>
                <a:ea typeface="DejaVu Sans"/>
              </a:rPr>
              <a:t>KSC LC-39A had </a:t>
            </a:r>
            <a:r>
              <a:rPr lang="en-US" sz="1600" spc="-1" dirty="0" smtClean="0">
                <a:solidFill>
                  <a:srgbClr val="000000"/>
                </a:solidFill>
                <a:ea typeface="DejaVu Sans"/>
              </a:rPr>
              <a:t>the most </a:t>
            </a:r>
            <a:r>
              <a:rPr lang="en-US" sz="1600" spc="-1" dirty="0">
                <a:solidFill>
                  <a:srgbClr val="000000"/>
                </a:solidFill>
                <a:ea typeface="DejaVu Sans"/>
              </a:rPr>
              <a:t>successful launches from all the sites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411110"/>
            <a:ext cx="10399485" cy="43913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strives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make space travel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affordable for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everyone. 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do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economically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($62 million per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launch) due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its novel reuse of the first stage of its Falcon 9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rocket, as compared to its competitors, who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 not able to reuse the first stage, cost upwards of $165 million each.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determining if the first stage will land, we can determine the price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launch.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400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Explore</a:t>
            </a:r>
            <a:endParaRPr lang="en-US" sz="3700" dirty="0">
              <a:solidFill>
                <a:srgbClr val="0B49CB"/>
              </a:solidFill>
              <a:latin typeface="Abadi"/>
              <a:ea typeface="IBM Plex Mono SemiBold" panose="020B0709050203000203" pitchFamily="49" charset="0"/>
              <a:cs typeface="IBM Plex Mono SemiBold" panose="020B0709050203000203" pitchFamily="49" charset="0"/>
            </a:endParaRP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launch site, number of flights, and orbits affect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first-stage landing success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successful landings over time</a:t>
            </a: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model for successful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of first stage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pc="-1" dirty="0">
                <a:solidFill>
                  <a:srgbClr val="0B49CB"/>
                </a:solidFill>
                <a:latin typeface="Abadi"/>
                <a:ea typeface="IBM Plex Mono SemiBold"/>
              </a:rPr>
              <a:t>DASHBOARD – </a:t>
            </a:r>
            <a:r>
              <a:rPr lang="en-US" spc="-1" dirty="0" smtClean="0">
                <a:solidFill>
                  <a:srgbClr val="0B49CB"/>
                </a:solidFill>
                <a:latin typeface="Abadi"/>
                <a:ea typeface="IBM Plex Mono SemiBold"/>
              </a:rPr>
              <a:t>Launch </a:t>
            </a:r>
            <a:r>
              <a:rPr lang="en-US" spc="-1" dirty="0">
                <a:solidFill>
                  <a:srgbClr val="0B49CB"/>
                </a:solidFill>
                <a:latin typeface="Abadi"/>
                <a:ea typeface="IBM Plex Mono SemiBold"/>
              </a:rPr>
              <a:t>site with </a:t>
            </a:r>
            <a:r>
              <a:rPr lang="en-US" spc="-1" dirty="0" smtClean="0">
                <a:solidFill>
                  <a:srgbClr val="0B49CB"/>
                </a:solidFill>
                <a:latin typeface="Abadi"/>
                <a:ea typeface="IBM Plex Mono SemiBold"/>
              </a:rPr>
              <a:t>highest launch </a:t>
            </a:r>
            <a:r>
              <a:rPr lang="en-US" spc="-1" dirty="0">
                <a:solidFill>
                  <a:srgbClr val="0B49CB"/>
                </a:solidFill>
                <a:latin typeface="Abadi"/>
                <a:ea typeface="IBM Plex Mono SemiBold"/>
              </a:rPr>
              <a:t>success ratio</a:t>
            </a:r>
          </a:p>
        </p:txBody>
      </p:sp>
      <p:sp>
        <p:nvSpPr>
          <p:cNvPr id="7" name="Rectangle 6"/>
          <p:cNvSpPr/>
          <p:nvPr/>
        </p:nvSpPr>
        <p:spPr>
          <a:xfrm>
            <a:off x="2813760" y="4970160"/>
            <a:ext cx="7788600" cy="954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spc="-1" dirty="0">
                <a:solidFill>
                  <a:srgbClr val="000000"/>
                </a:solidFill>
                <a:ea typeface="DejaVu Sans"/>
              </a:rPr>
              <a:t>KSC LC-39A achieved a 76.9% success rate while getting a 23.1% failure rate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04" y="1513649"/>
            <a:ext cx="10058400" cy="327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04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425761"/>
            <a:ext cx="10515600" cy="974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smtClean="0">
                <a:solidFill>
                  <a:srgbClr val="0B49CB"/>
                </a:solidFill>
                <a:latin typeface="Abadi"/>
              </a:rPr>
              <a:t>Payload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vs. Launch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Outcome for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8"/>
          <a:stretch/>
        </p:blipFill>
        <p:spPr>
          <a:xfrm>
            <a:off x="903111" y="1399822"/>
            <a:ext cx="10617768" cy="37479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77945" y="5397005"/>
            <a:ext cx="9468099" cy="47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i="1" dirty="0"/>
              <a:t>We can see the success rates for low weighted payloads is higher than the heavy weighted payloads</a:t>
            </a:r>
            <a:r>
              <a:rPr lang="en-US" dirty="0"/>
              <a:t> </a:t>
            </a:r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4200" y="1586089"/>
            <a:ext cx="4817520" cy="89938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Tree exhibits </a:t>
            </a:r>
            <a:r>
              <a:rPr lang="en-US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the best accuracy: </a:t>
            </a:r>
            <a:r>
              <a:rPr lang="en-US" sz="16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~87%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889" y="2387377"/>
            <a:ext cx="7958342" cy="243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60689"/>
            <a:ext cx="4106789" cy="197273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Examining the confusion matrix,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 Tree can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distinguish between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different classes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446" y="1653598"/>
            <a:ext cx="5667375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87711" y="1525099"/>
            <a:ext cx="105979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Tree Classifier Algorithm is the best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Machine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Learning for this dataset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weighted payloads perform better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than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heavier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rates for SpaceX launches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 directly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proportional time in years they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will eventually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perfect the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LC-39A had the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successful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from all the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GEO,HEO,SSO,ES-L1 has the best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Source Files - https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://github.com/raysengr/IBM-data-science-capstone-project.git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collection: 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Using </a:t>
            </a:r>
            <a:r>
              <a:rPr lang="en-US" sz="7600" dirty="0">
                <a:solidFill>
                  <a:srgbClr val="0B49CB"/>
                </a:solidFill>
                <a:latin typeface="Abadi"/>
              </a:rPr>
              <a:t>SpaceX REST API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and web scraping techniques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Wrangle Data: 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Filtering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data, handling missing values and 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applying one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hot encoding – to prepare the data for analysis and 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modeling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</a:t>
            </a:r>
            <a:r>
              <a:rPr lang="en-US" sz="8800" dirty="0" smtClean="0">
                <a:solidFill>
                  <a:srgbClr val="0B49CB"/>
                </a:solidFill>
                <a:latin typeface="Abadi"/>
              </a:rPr>
              <a:t>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visual analytics using </a:t>
            </a:r>
            <a:r>
              <a:rPr lang="en-US" sz="8800" dirty="0">
                <a:solidFill>
                  <a:srgbClr val="0B49CB"/>
                </a:solidFill>
                <a:latin typeface="Abadi"/>
              </a:rPr>
              <a:t>Folium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 </a:t>
            </a:r>
            <a:r>
              <a:rPr lang="en-US" sz="8800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sz="8800" dirty="0">
                <a:solidFill>
                  <a:srgbClr val="0B49CB"/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To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predict landing outcomes using classification models. 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Tune and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evaluate models to find best model and 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parameters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collection stage is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crucial stage in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project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Two methods were used to collect data: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000" dirty="0" smtClean="0">
                <a:solidFill>
                  <a:srgbClr val="0B49CB"/>
                </a:solidFill>
                <a:latin typeface="Abadi" panose="020B0604020104020204" pitchFamily="34" charset="0"/>
              </a:rPr>
              <a:t>SpaceX </a:t>
            </a:r>
            <a:r>
              <a:rPr lang="en-US" sz="2000" dirty="0">
                <a:solidFill>
                  <a:srgbClr val="0B49CB"/>
                </a:solidFill>
                <a:latin typeface="Abadi" panose="020B0604020104020204" pitchFamily="34" charset="0"/>
              </a:rPr>
              <a:t>API request.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000" dirty="0" smtClean="0">
                <a:solidFill>
                  <a:srgbClr val="0B49CB"/>
                </a:solidFill>
                <a:latin typeface="Abadi" panose="020B0604020104020204" pitchFamily="34" charset="0"/>
              </a:rPr>
              <a:t>Web </a:t>
            </a:r>
            <a:r>
              <a:rPr lang="en-US" sz="2000" dirty="0">
                <a:solidFill>
                  <a:srgbClr val="0B49CB"/>
                </a:solidFill>
                <a:latin typeface="Abadi" panose="020B0604020104020204" pitchFamily="34" charset="0"/>
              </a:rPr>
              <a:t>Scraping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Scraping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03111" y="1488420"/>
            <a:ext cx="10554861" cy="3881160"/>
            <a:chOff x="1996560" y="1626120"/>
            <a:chExt cx="9367560" cy="3881160"/>
          </a:xfrm>
        </p:grpSpPr>
        <p:sp>
          <p:nvSpPr>
            <p:cNvPr id="8" name="Rectangle 7"/>
            <p:cNvSpPr/>
            <p:nvPr/>
          </p:nvSpPr>
          <p:spPr>
            <a:xfrm>
              <a:off x="8625960" y="4599000"/>
              <a:ext cx="2738160" cy="9082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>
              <a:defPPr>
                <a:defRPr lang="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  <a:buNone/>
              </a:pPr>
              <a:r>
                <a:rPr lang="en-US" sz="1600" b="1" spc="-1" dirty="0">
                  <a:solidFill>
                    <a:srgbClr val="000000"/>
                  </a:solidFill>
                  <a:ea typeface="Calibri;Calibri"/>
                </a:rPr>
                <a:t>Saved in a Dictionary</a:t>
              </a:r>
              <a:endParaRPr lang="en-US" sz="1600" spc="-1" dirty="0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600" b="1" spc="-1" dirty="0">
                  <a:solidFill>
                    <a:srgbClr val="000000"/>
                  </a:solidFill>
                  <a:ea typeface="Calibri;Calibri"/>
                </a:rPr>
                <a:t>Appended Data to Keys</a:t>
              </a:r>
              <a:r>
                <a:rPr lang="en-US" sz="1400" b="1" spc="-1" dirty="0">
                  <a:solidFill>
                    <a:srgbClr val="000000"/>
                  </a:solidFill>
                  <a:latin typeface="Arial"/>
                  <a:ea typeface="Calibri;Calibri"/>
                </a:rPr>
                <a:t> </a:t>
              </a:r>
              <a:endParaRPr lang="en-US" sz="1400" spc="-1" dirty="0">
                <a:latin typeface="Arial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14800" y="1626120"/>
              <a:ext cx="4048920" cy="1345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>
              <a:defPPr>
                <a:defRPr lang="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  <a:buNone/>
              </a:pPr>
              <a:r>
                <a:rPr lang="en-US" sz="1600" b="1" spc="-1" dirty="0">
                  <a:solidFill>
                    <a:srgbClr val="000000"/>
                  </a:solidFill>
                  <a:ea typeface="Calibri;Calibri"/>
                </a:rPr>
                <a:t>Acquired historical launch data from Wikipedia page 'List of Falcon 9 and Falcon Heavy Launches'</a:t>
              </a:r>
              <a:endParaRPr lang="en-US" sz="1600" spc="-1" dirty="0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lang="en-US" sz="1600" spc="-1" dirty="0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600" b="1" spc="-1" dirty="0">
                  <a:solidFill>
                    <a:srgbClr val="000000"/>
                  </a:solidFill>
                  <a:ea typeface="Calibri;Calibri"/>
                </a:rPr>
                <a:t>Requested the Falcon9 Launch Wiki page from its Wikipedia URL</a:t>
              </a:r>
              <a:endParaRPr lang="en-US" sz="1600" spc="-1" dirty="0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lang="en-US" sz="1400" b="0" strike="noStrike" spc="-1" dirty="0">
                <a:latin typeface="Aria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625960" y="1626120"/>
              <a:ext cx="2738160" cy="1137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>
              <a:defPPr>
                <a:defRPr lang="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  <a:buNone/>
              </a:pPr>
              <a:r>
                <a:rPr lang="en-US" sz="1600" b="1" spc="-1" dirty="0">
                  <a:solidFill>
                    <a:srgbClr val="000000"/>
                  </a:solidFill>
                  <a:ea typeface="Calibri;Calibri"/>
                </a:rPr>
                <a:t>Created a beautiful soup object</a:t>
              </a:r>
              <a:endParaRPr lang="en-US" sz="1600" spc="-1" dirty="0">
                <a:latin typeface="Arial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968360" y="4599000"/>
              <a:ext cx="2738160" cy="9082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>
              <a:defPPr>
                <a:defRPr lang="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  <a:buNone/>
              </a:pPr>
              <a:r>
                <a:rPr lang="en-US" sz="1600" b="1" spc="-1" dirty="0">
                  <a:solidFill>
                    <a:srgbClr val="000000"/>
                  </a:solidFill>
                  <a:ea typeface="DejaVu Sans"/>
                </a:rPr>
                <a:t>Converted Dictionary to </a:t>
              </a:r>
              <a:r>
                <a:rPr lang="en-US" sz="1600" b="1" spc="-1" dirty="0" err="1">
                  <a:solidFill>
                    <a:srgbClr val="000000"/>
                  </a:solidFill>
                  <a:ea typeface="DejaVu Sans"/>
                </a:rPr>
                <a:t>Dataframe</a:t>
              </a:r>
              <a:endParaRPr lang="en-US" sz="1600" spc="-1" dirty="0">
                <a:latin typeface="Arial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96560" y="4805640"/>
              <a:ext cx="2052360" cy="5421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>
              <a:defPPr>
                <a:defRPr lang="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  <a:buNone/>
              </a:pPr>
              <a:r>
                <a:rPr lang="en-US" sz="1600" b="1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Saved </a:t>
              </a:r>
              <a:r>
                <a:rPr lang="en-US" sz="1600" b="1" strike="noStrike" spc="-1" dirty="0" err="1">
                  <a:solidFill>
                    <a:srgbClr val="000000"/>
                  </a:solidFill>
                  <a:latin typeface="Calibri"/>
                  <a:ea typeface="DejaVu Sans"/>
                </a:rPr>
                <a:t>Dataframe</a:t>
              </a:r>
              <a:r>
                <a:rPr lang="en-US" sz="1600" b="1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 into </a:t>
              </a:r>
              <a:endParaRPr lang="en-US" sz="16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600" b="1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.csv file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8179200" y="2181960"/>
              <a:ext cx="457200" cy="36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"/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9997560" y="2769120"/>
              <a:ext cx="360" cy="182880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625960" y="2971800"/>
              <a:ext cx="2738160" cy="141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>
              <a:defPPr>
                <a:defRPr lang="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  <a:buNone/>
              </a:pPr>
              <a:endParaRPr lang="en-US" sz="1400" b="1" spc="-1" dirty="0" smtClean="0">
                <a:solidFill>
                  <a:srgbClr val="000000"/>
                </a:solidFill>
                <a:ea typeface="Calibri;Calibri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400" b="1" spc="-1" dirty="0" smtClean="0">
                  <a:solidFill>
                    <a:srgbClr val="000000"/>
                  </a:solidFill>
                  <a:ea typeface="Calibri;Calibri"/>
                </a:rPr>
                <a:t>Found </a:t>
              </a:r>
              <a:r>
                <a:rPr lang="en-US" sz="1400" b="1" spc="-1" dirty="0">
                  <a:solidFill>
                    <a:srgbClr val="000000"/>
                  </a:solidFill>
                  <a:ea typeface="Calibri;Calibri"/>
                </a:rPr>
                <a:t>all tables.</a:t>
              </a:r>
              <a:endParaRPr lang="en-US" sz="1400" spc="-1" dirty="0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400" b="1" spc="-1" dirty="0">
                  <a:solidFill>
                    <a:srgbClr val="000000"/>
                  </a:solidFill>
                  <a:ea typeface="Calibri;Calibri"/>
                </a:rPr>
                <a:t>Extracted all column/variable names from the HTML table header</a:t>
              </a:r>
              <a:endParaRPr lang="en-US" sz="1400" spc="-1" dirty="0">
                <a:latin typeface="Arial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 flipH="1">
              <a:off x="7711560" y="5055120"/>
              <a:ext cx="914400" cy="36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"/>
            </a:p>
          </p:txBody>
        </p:sp>
        <p:sp>
          <p:nvSpPr>
            <p:cNvPr id="17" name="Straight Connector 16"/>
            <p:cNvSpPr/>
            <p:nvPr/>
          </p:nvSpPr>
          <p:spPr>
            <a:xfrm flipH="1">
              <a:off x="4053960" y="5055120"/>
              <a:ext cx="914400" cy="36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"/>
            </a:p>
          </p:txBody>
        </p:sp>
      </p:grpSp>
      <p:sp>
        <p:nvSpPr>
          <p:cNvPr id="19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831042" y="5502353"/>
            <a:ext cx="8074906" cy="523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URL: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Web Scrapping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400268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03111" y="1488420"/>
            <a:ext cx="10554861" cy="3881160"/>
            <a:chOff x="1996560" y="1626120"/>
            <a:chExt cx="9367560" cy="3881160"/>
          </a:xfrm>
        </p:grpSpPr>
        <p:sp>
          <p:nvSpPr>
            <p:cNvPr id="8" name="Rectangle 7"/>
            <p:cNvSpPr/>
            <p:nvPr/>
          </p:nvSpPr>
          <p:spPr>
            <a:xfrm>
              <a:off x="8625960" y="4599000"/>
              <a:ext cx="2738160" cy="9082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>
              <a:defPPr>
                <a:defRPr lang="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  <a:buNone/>
              </a:pPr>
              <a:r>
                <a:rPr lang="en-US" sz="1600" b="1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Assigned list to dictionary  Converted to </a:t>
              </a:r>
              <a:r>
                <a:rPr lang="en-US" sz="1600" b="1" strike="noStrike" spc="-1" dirty="0" err="1">
                  <a:solidFill>
                    <a:srgbClr val="000000"/>
                  </a:solidFill>
                  <a:latin typeface="Calibri"/>
                  <a:ea typeface="DejaVu Sans"/>
                </a:rPr>
                <a:t>Dataframe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14800" y="1626120"/>
              <a:ext cx="4048920" cy="11566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>
              <a:defPPr>
                <a:defRPr lang="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  <a:buNone/>
              </a:pPr>
              <a:r>
                <a:rPr lang="en-US" sz="1600" b="1" strike="noStrike" spc="-1" dirty="0">
                  <a:solidFill>
                    <a:srgbClr val="00331A"/>
                  </a:solidFill>
                  <a:latin typeface="Calibri"/>
                  <a:ea typeface="DejaVu Sans"/>
                </a:rPr>
                <a:t>Requested rocket launch data from SpaceX API</a:t>
              </a:r>
              <a:endParaRPr lang="en-US" sz="16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lang="en-US" sz="16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600" b="1" strike="noStrike" spc="-1" dirty="0">
                  <a:solidFill>
                    <a:srgbClr val="00331A"/>
                  </a:solidFill>
                  <a:latin typeface="Calibri"/>
                  <a:ea typeface="DejaVu Sans"/>
                </a:rPr>
                <a:t>Requested and parsed</a:t>
              </a:r>
              <a:endParaRPr lang="en-US" sz="16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600" b="1" strike="noStrike" spc="-1" dirty="0">
                  <a:solidFill>
                    <a:srgbClr val="00331A"/>
                  </a:solidFill>
                  <a:latin typeface="Calibri"/>
                  <a:ea typeface="DejaVu Sans"/>
                </a:rPr>
                <a:t> SpaceX data  with GET request</a:t>
              </a:r>
              <a:endParaRPr lang="en-US" sz="16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endParaRPr lang="en-US" sz="1400" b="0" strike="noStrike" spc="-1" dirty="0">
                <a:latin typeface="Aria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625960" y="1626120"/>
              <a:ext cx="2738160" cy="11379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>
              <a:defPPr>
                <a:defRPr lang="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  <a:buNone/>
              </a:pPr>
              <a:r>
                <a:rPr lang="en-US" sz="1600" b="1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Decoded response as a .</a:t>
              </a:r>
              <a:r>
                <a:rPr lang="en-US" sz="1600" b="1" strike="noStrike" spc="-1" dirty="0" err="1">
                  <a:solidFill>
                    <a:srgbClr val="000000"/>
                  </a:solidFill>
                  <a:latin typeface="Calibri"/>
                  <a:ea typeface="DejaVu Sans"/>
                </a:rPr>
                <a:t>json</a:t>
              </a:r>
              <a:r>
                <a:rPr lang="en-US" sz="1600" b="1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 file</a:t>
              </a:r>
              <a:endParaRPr lang="en-US" sz="16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600" b="1" strike="noStrike" spc="-1" dirty="0">
                  <a:solidFill>
                    <a:srgbClr val="00331A"/>
                  </a:solidFill>
                  <a:latin typeface="Calibri"/>
                  <a:ea typeface="DejaVu Sans"/>
                </a:rPr>
                <a:t>Turned it into Pandas </a:t>
              </a:r>
              <a:r>
                <a:rPr lang="en-US" sz="1600" b="1" strike="noStrike" spc="-1" dirty="0" err="1">
                  <a:solidFill>
                    <a:srgbClr val="00331A"/>
                  </a:solidFill>
                  <a:latin typeface="Calibri"/>
                  <a:ea typeface="DejaVu Sans"/>
                </a:rPr>
                <a:t>dataframe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968360" y="4599000"/>
              <a:ext cx="2738160" cy="9082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>
              <a:defPPr>
                <a:defRPr lang="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  <a:buNone/>
              </a:pPr>
              <a:r>
                <a:rPr lang="en-US" sz="1600" b="1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Selected Falcon9 data only</a:t>
              </a:r>
              <a:endParaRPr lang="en-US" sz="16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600" b="1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Replaced missing payload mass value with mean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96560" y="4805640"/>
              <a:ext cx="2052360" cy="5421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>
              <a:defPPr>
                <a:defRPr lang="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  <a:buNone/>
              </a:pPr>
              <a:r>
                <a:rPr lang="en-US" sz="1600" b="1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Saved </a:t>
              </a:r>
              <a:r>
                <a:rPr lang="en-US" sz="1600" b="1" strike="noStrike" spc="-1" dirty="0" err="1">
                  <a:solidFill>
                    <a:srgbClr val="000000"/>
                  </a:solidFill>
                  <a:latin typeface="Calibri"/>
                  <a:ea typeface="DejaVu Sans"/>
                </a:rPr>
                <a:t>Dataframe</a:t>
              </a:r>
              <a:r>
                <a:rPr lang="en-US" sz="1600" b="1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 into </a:t>
              </a:r>
              <a:endParaRPr lang="en-US" sz="16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1600" b="1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.csv </a:t>
              </a:r>
              <a:r>
                <a:rPr lang="en-US" sz="1600" b="1" strike="noStrike" spc="-1" dirty="0" err="1" smtClean="0">
                  <a:solidFill>
                    <a:srgbClr val="000000"/>
                  </a:solidFill>
                  <a:latin typeface="Calibri"/>
                  <a:ea typeface="DejaVu Sans"/>
                </a:rPr>
                <a:t>ile</a:t>
              </a:r>
              <a:endParaRPr lang="en-US" sz="1600" b="0" strike="noStrike" spc="-1" dirty="0">
                <a:latin typeface="Arial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8179200" y="2181960"/>
              <a:ext cx="457200" cy="36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"/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9997560" y="2769120"/>
              <a:ext cx="360" cy="182880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625960" y="2971800"/>
              <a:ext cx="2738160" cy="141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>
              <a:defPPr>
                <a:defRPr lang="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buNone/>
              </a:pPr>
              <a:r>
                <a:rPr lang="en-US" sz="1400" b="1" strike="noStrike" spc="-1" dirty="0">
                  <a:solidFill>
                    <a:srgbClr val="00331A"/>
                  </a:solidFill>
                  <a:latin typeface="Calibri"/>
                  <a:ea typeface="DejaVu Sans"/>
                </a:rPr>
                <a:t>Used the API with functions to get info from IDs: </a:t>
              </a:r>
              <a:r>
                <a:rPr lang="en-US" sz="1400" b="1" strike="noStrike" spc="-1" dirty="0" smtClean="0">
                  <a:solidFill>
                    <a:srgbClr val="00331A"/>
                  </a:solidFill>
                  <a:latin typeface="Calibri"/>
                  <a:ea typeface="DejaVu Sans"/>
                </a:rPr>
                <a:t>(</a:t>
              </a:r>
              <a:r>
                <a:rPr lang="en-US" sz="1400" b="1" strike="noStrike" spc="-1" dirty="0" err="1" smtClean="0">
                  <a:solidFill>
                    <a:srgbClr val="00331A"/>
                  </a:solidFill>
                  <a:latin typeface="Calibri"/>
                  <a:ea typeface="DejaVu Sans"/>
                </a:rPr>
                <a:t>BoosterVersion</a:t>
              </a:r>
              <a:r>
                <a:rPr lang="en-US" sz="1400" b="1" strike="noStrike" spc="-1" dirty="0" smtClean="0">
                  <a:solidFill>
                    <a:srgbClr val="00331A"/>
                  </a:solidFill>
                  <a:latin typeface="Calibri"/>
                  <a:ea typeface="DejaVu Sans"/>
                </a:rPr>
                <a:t>,  Payloads,  </a:t>
              </a:r>
              <a:r>
                <a:rPr lang="en-US" sz="1400" b="1" strike="noStrike" spc="-1" dirty="0" err="1" smtClean="0">
                  <a:solidFill>
                    <a:srgbClr val="00331A"/>
                  </a:solidFill>
                  <a:latin typeface="Calibri"/>
                  <a:ea typeface="DejaVu Sans"/>
                </a:rPr>
                <a:t>LaunchSite</a:t>
              </a:r>
              <a:r>
                <a:rPr lang="en-US" sz="1400" b="1" spc="-1" dirty="0" smtClean="0">
                  <a:solidFill>
                    <a:srgbClr val="00331A"/>
                  </a:solidFill>
                  <a:latin typeface="Calibri"/>
                  <a:ea typeface="DejaVu Sans"/>
                </a:rPr>
                <a:t>, </a:t>
              </a:r>
              <a:r>
                <a:rPr lang="en-US" sz="1400" b="1" strike="noStrike" spc="-1" dirty="0" smtClean="0">
                  <a:solidFill>
                    <a:srgbClr val="00331A"/>
                  </a:solidFill>
                  <a:latin typeface="Calibri"/>
                  <a:ea typeface="DejaVu Sans"/>
                </a:rPr>
                <a:t>Cores)</a:t>
              </a:r>
              <a:endParaRPr lang="en-US" sz="14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  <a:buNone/>
              </a:pPr>
              <a:endParaRPr lang="en-US" sz="1400" b="1" strike="noStrike" spc="-1" dirty="0" smtClean="0">
                <a:solidFill>
                  <a:srgbClr val="00331A"/>
                </a:solidFill>
                <a:latin typeface="Calibri"/>
                <a:ea typeface="DejaVu Sans"/>
              </a:endParaRPr>
            </a:p>
            <a:p>
              <a:pPr>
                <a:lnSpc>
                  <a:spcPct val="100000"/>
                </a:lnSpc>
                <a:buNone/>
              </a:pPr>
              <a:r>
                <a:rPr lang="en-US" sz="1400" b="1" strike="noStrike" spc="-1" dirty="0" smtClean="0">
                  <a:solidFill>
                    <a:srgbClr val="00331A"/>
                  </a:solidFill>
                  <a:latin typeface="Calibri"/>
                  <a:ea typeface="DejaVu Sans"/>
                </a:rPr>
                <a:t>Stored </a:t>
              </a:r>
              <a:r>
                <a:rPr lang="en-US" sz="1400" b="1" strike="noStrike" spc="-1" dirty="0">
                  <a:solidFill>
                    <a:srgbClr val="00331A"/>
                  </a:solidFill>
                  <a:latin typeface="Calibri"/>
                  <a:ea typeface="DejaVu Sans"/>
                </a:rPr>
                <a:t>in List</a:t>
              </a:r>
              <a:endParaRPr lang="en-US" sz="1400" b="0" strike="noStrike" spc="-1" dirty="0">
                <a:latin typeface="Arial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 flipH="1">
              <a:off x="7711560" y="5055120"/>
              <a:ext cx="914400" cy="36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"/>
            </a:p>
          </p:txBody>
        </p:sp>
        <p:sp>
          <p:nvSpPr>
            <p:cNvPr id="17" name="Straight Connector 16"/>
            <p:cNvSpPr/>
            <p:nvPr/>
          </p:nvSpPr>
          <p:spPr>
            <a:xfrm flipH="1">
              <a:off x="4053960" y="5055120"/>
              <a:ext cx="914400" cy="360"/>
            </a:xfrm>
            <a:prstGeom prst="line">
              <a:avLst/>
            </a:prstGeom>
            <a:ln w="36720">
              <a:solidFill>
                <a:srgbClr val="3465A4"/>
              </a:solidFill>
              <a:round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"/>
            </a:p>
          </p:txBody>
        </p:sp>
      </p:grpSp>
      <p:sp>
        <p:nvSpPr>
          <p:cNvPr id="19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831042" y="5502353"/>
            <a:ext cx="8074906" cy="523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URL: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Data Collection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82885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f80a141d-92ca-4d3d-9308-f7e7b1d44ce8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55be751-a274-42e8-93fb-f39d3b9bccc8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644</TotalTime>
  <Words>1788</Words>
  <Application>Microsoft Office PowerPoint</Application>
  <PresentationFormat>Custom</PresentationFormat>
  <Paragraphs>279</Paragraphs>
  <Slides>47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XYZ</cp:lastModifiedBy>
  <cp:revision>289</cp:revision>
  <dcterms:created xsi:type="dcterms:W3CDTF">2021-04-29T18:58:34Z</dcterms:created>
  <dcterms:modified xsi:type="dcterms:W3CDTF">2023-09-30T17:29:25Z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